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3" r:id="rId5"/>
  </p:sldMasterIdLst>
  <p:notesMasterIdLst>
    <p:notesMasterId r:id="rId20"/>
  </p:notesMasterIdLst>
  <p:sldIdLst>
    <p:sldId id="256" r:id="rId6"/>
    <p:sldId id="259" r:id="rId7"/>
    <p:sldId id="276" r:id="rId8"/>
    <p:sldId id="275" r:id="rId9"/>
    <p:sldId id="273" r:id="rId10"/>
    <p:sldId id="277" r:id="rId11"/>
    <p:sldId id="278" r:id="rId12"/>
    <p:sldId id="280" r:id="rId13"/>
    <p:sldId id="284" r:id="rId14"/>
    <p:sldId id="279" r:id="rId15"/>
    <p:sldId id="282" r:id="rId16"/>
    <p:sldId id="283" r:id="rId17"/>
    <p:sldId id="281" r:id="rId18"/>
    <p:sldId id="266" r:id="rId19"/>
  </p:sldIdLst>
  <p:sldSz cx="9144000" cy="5143500" type="screen16x9"/>
  <p:notesSz cx="6858000" cy="9144000"/>
  <p:custDataLst>
    <p:tags r:id="rId21"/>
  </p:custData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FB34"/>
    <a:srgbClr val="0058BB"/>
    <a:srgbClr val="0057B8"/>
    <a:srgbClr val="62238D"/>
    <a:srgbClr val="59A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Tyler Maher" userId="0cf503ff-4c16-43f3-a567-f350a0432cc0" providerId="ADAL" clId="{4827A037-3004-4390-A62B-7583A20D53F6}"/>
    <pc:docChg chg="custSel modSld">
      <pc:chgData name="Dr. Tyler Maher" userId="0cf503ff-4c16-43f3-a567-f350a0432cc0" providerId="ADAL" clId="{4827A037-3004-4390-A62B-7583A20D53F6}" dt="2024-03-22T13:43:22.362" v="35" actId="1076"/>
      <pc:docMkLst>
        <pc:docMk/>
      </pc:docMkLst>
      <pc:sldChg chg="modSp mod">
        <pc:chgData name="Dr. Tyler Maher" userId="0cf503ff-4c16-43f3-a567-f350a0432cc0" providerId="ADAL" clId="{4827A037-3004-4390-A62B-7583A20D53F6}" dt="2024-03-22T13:42:35.124" v="31" actId="20577"/>
        <pc:sldMkLst>
          <pc:docMk/>
          <pc:sldMk cId="4235564312" sldId="256"/>
        </pc:sldMkLst>
        <pc:spChg chg="mod">
          <ac:chgData name="Dr. Tyler Maher" userId="0cf503ff-4c16-43f3-a567-f350a0432cc0" providerId="ADAL" clId="{4827A037-3004-4390-A62B-7583A20D53F6}" dt="2024-03-22T13:42:35.124" v="31" actId="20577"/>
          <ac:spMkLst>
            <pc:docMk/>
            <pc:sldMk cId="4235564312" sldId="256"/>
            <ac:spMk id="4" creationId="{D488824F-BACC-5C43-AA82-DCA8963469EE}"/>
          </ac:spMkLst>
        </pc:spChg>
      </pc:sldChg>
      <pc:sldChg chg="addSp delSp modSp mod">
        <pc:chgData name="Dr. Tyler Maher" userId="0cf503ff-4c16-43f3-a567-f350a0432cc0" providerId="ADAL" clId="{4827A037-3004-4390-A62B-7583A20D53F6}" dt="2024-03-22T13:43:22.362" v="35" actId="1076"/>
        <pc:sldMkLst>
          <pc:docMk/>
          <pc:sldMk cId="1955277943" sldId="276"/>
        </pc:sldMkLst>
        <pc:picChg chg="del">
          <ac:chgData name="Dr. Tyler Maher" userId="0cf503ff-4c16-43f3-a567-f350a0432cc0" providerId="ADAL" clId="{4827A037-3004-4390-A62B-7583A20D53F6}" dt="2024-03-22T13:42:41.040" v="32" actId="478"/>
          <ac:picMkLst>
            <pc:docMk/>
            <pc:sldMk cId="1955277943" sldId="276"/>
            <ac:picMk id="7" creationId="{7DC18C84-0EBC-8CDC-8DEA-3CB228A04ABC}"/>
          </ac:picMkLst>
        </pc:picChg>
        <pc:picChg chg="add mod">
          <ac:chgData name="Dr. Tyler Maher" userId="0cf503ff-4c16-43f3-a567-f350a0432cc0" providerId="ADAL" clId="{4827A037-3004-4390-A62B-7583A20D53F6}" dt="2024-03-22T13:43:22.362" v="35" actId="1076"/>
          <ac:picMkLst>
            <pc:docMk/>
            <pc:sldMk cId="1955277943" sldId="276"/>
            <ac:picMk id="10" creationId="{6F805696-E5B2-CDCB-4973-0090D01F990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66044-2188-5149-AAA5-0EF54049E570}" type="datetimeFigureOut">
              <a:rPr lang="de-DE" smtClean="0"/>
              <a:t>22.03.2024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28A88-9C14-CA49-8D93-C07449E723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48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362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73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52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89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804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762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413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062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99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2C54A85-0D25-DB47-94BB-7030B64C27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892" r="20103" b="3373"/>
          <a:stretch/>
        </p:blipFill>
        <p:spPr>
          <a:xfrm>
            <a:off x="3131958" y="-1"/>
            <a:ext cx="6012042" cy="5134341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B13BF3-592E-4244-919D-81B74BD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8F393A-7145-5A40-A88A-7295343D9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3065" y="3718614"/>
            <a:ext cx="2445049" cy="10521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3C99EA-A740-A745-9F36-05A0D1A30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47279"/>
          <a:stretch/>
        </p:blipFill>
        <p:spPr>
          <a:xfrm>
            <a:off x="7377278" y="396389"/>
            <a:ext cx="1356041" cy="60561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1B3E784-90CD-6E45-BB52-4B6406E2CEFE}"/>
              </a:ext>
            </a:extLst>
          </p:cNvPr>
          <p:cNvSpPr txBox="1"/>
          <p:nvPr userDrawn="1"/>
        </p:nvSpPr>
        <p:spPr>
          <a:xfrm>
            <a:off x="608013" y="4586060"/>
            <a:ext cx="478252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ALLIANCE OF ASSOCIATIONS FOR RHEUMATOLOGY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756E9357-64C9-F04D-B19E-1650CD199B2D}"/>
              </a:ext>
            </a:extLst>
          </p:cNvPr>
          <p:cNvCxnSpPr>
            <a:cxnSpLocks/>
          </p:cNvCxnSpPr>
          <p:nvPr userDrawn="1"/>
        </p:nvCxnSpPr>
        <p:spPr>
          <a:xfrm>
            <a:off x="608013" y="4407739"/>
            <a:ext cx="48160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36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B13BF3-592E-4244-919D-81B74BD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8F393A-7145-5A40-A88A-7295343D9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3065" y="3718614"/>
            <a:ext cx="2445049" cy="105211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0E0A5CF-C811-4D4D-970D-B90DBA851D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7279"/>
          <a:stretch/>
        </p:blipFill>
        <p:spPr>
          <a:xfrm>
            <a:off x="7377278" y="396389"/>
            <a:ext cx="1356041" cy="6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7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B13BF3-592E-4244-919D-81B74BD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65FE1A-006D-AB42-95C3-85DBB53DE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7279"/>
          <a:stretch/>
        </p:blipFill>
        <p:spPr>
          <a:xfrm>
            <a:off x="7377278" y="396389"/>
            <a:ext cx="1356041" cy="6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0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B13BF3-592E-4244-919D-81B74BD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65FE1A-006D-AB42-95C3-85DBB53DE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1064"/>
          <a:stretch/>
        </p:blipFill>
        <p:spPr>
          <a:xfrm>
            <a:off x="6057693" y="396389"/>
            <a:ext cx="2599495" cy="6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2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B703F5-2695-D742-BE7E-864726D3F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9DCB54-BFED-4BAB-9D02-0D72E905269C}" type="datetime1">
              <a:rPr lang="de-DE" smtClean="0"/>
              <a:t>22.03.2024</a:t>
            </a:fld>
            <a:endParaRPr 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915EF2-E553-954D-B71F-D9E47CDE8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FAEE070-4DB9-0349-8FA5-6C80144F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5486400" cy="815112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73DFE99-8B5E-5F4F-85A4-80B5175F8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943661"/>
            <a:ext cx="5486400" cy="261545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249E12A-54B1-FF43-BF62-6ACECA734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409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5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FB2FF375-9F4D-5F4B-83D7-07A01567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8101012" cy="815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CD521E2-4EEC-BA47-BAE7-2A261C4A4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DC6CEB-388E-4FA5-A78C-B77ED605D4A6}" type="datetime1">
              <a:rPr lang="de-DE" smtClean="0"/>
              <a:t>22.03.2024</a:t>
            </a:fld>
            <a:endParaRPr lang="de-DE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2A22347-17B1-DF49-AADD-45BE708D4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61F2B84-AC76-5D44-80E6-BF57E0958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3F73DB3E-0D54-F74B-9272-8056FD8D22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1188" y="1943661"/>
            <a:ext cx="8101012" cy="2615459"/>
          </a:xfrm>
        </p:spPr>
        <p:txBody>
          <a:bodyPr numCol="2" spcCol="180000"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/>
              <a:t>Mastertextformat 2 </a:t>
            </a:r>
            <a:r>
              <a:rPr lang="de-DE" err="1"/>
              <a:t>columns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54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2882B046-86E4-284E-9823-9D0C5441E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8101012" cy="815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EDDF3AE-E573-4B44-BCA0-23BFFED5A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EA1E1D-4F94-4A4A-8388-FC169F2E4E34}" type="datetime1">
              <a:rPr lang="de-DE" smtClean="0"/>
              <a:t>22.03.2024</a:t>
            </a:fld>
            <a:endParaRPr lang="de-DE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ABB3E6F-7F90-064B-8C59-F7DDFE3E4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075CC7F-2479-2D4C-9DC3-05EC73270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A80B860A-05E1-9940-ACB1-385CEA81AA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1188" y="1943661"/>
            <a:ext cx="8101012" cy="2615459"/>
          </a:xfrm>
        </p:spPr>
        <p:txBody>
          <a:bodyPr numCol="3" spcCol="180000"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/>
              <a:t>Mastertextformat bearbeiten 3 Columns</a:t>
            </a:r>
          </a:p>
        </p:txBody>
      </p:sp>
    </p:spTree>
    <p:extLst>
      <p:ext uri="{BB962C8B-B14F-4D97-AF65-F5344CB8AC3E}">
        <p14:creationId xmlns:p14="http://schemas.microsoft.com/office/powerpoint/2010/main" val="331222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1EBBC887-7CCD-8F48-A15D-7EBCF716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8101012" cy="815112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D909666-8D90-894D-A5A2-587DE2C92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6471B9-EB6C-4056-97AB-5B2594A2B815}" type="datetime1">
              <a:rPr lang="de-DE" smtClean="0"/>
              <a:t>22.03.2024</a:t>
            </a:fld>
            <a:endParaRPr lang="de-DE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6E72B4B-2C3B-144B-95EB-01FBE9937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325AA61-4759-5A49-835F-D5A0B3278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36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8FB0771-5E4C-CA43-9A54-3EAA277EA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49D818-995B-49EA-81CD-82F2AB8BA3F2}" type="datetime1">
              <a:rPr lang="de-DE" smtClean="0"/>
              <a:t>22.03.2024</a:t>
            </a:fld>
            <a:endParaRPr lang="de-DE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B71E10C-B0B9-E641-A82C-6D9E7B1C1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7CE2324-CB30-8D47-95A2-E33D424EC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89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9F5E3CB-D172-6B4B-A22B-1ADD1D17DE0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 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5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73" r:id="rId3"/>
    <p:sldLayoutId id="2147483674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40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" userDrawn="1">
          <p15:clr>
            <a:srgbClr val="F26B43"/>
          </p15:clr>
        </p15:guide>
        <p15:guide id="2" orient="horz" pos="548" userDrawn="1">
          <p15:clr>
            <a:srgbClr val="F26B43"/>
          </p15:clr>
        </p15:guide>
        <p15:guide id="3" pos="544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ED176887-8CC9-D547-B5AB-74D46E48C807}"/>
              </a:ext>
            </a:extLst>
          </p:cNvPr>
          <p:cNvSpPr/>
          <p:nvPr userDrawn="1"/>
        </p:nvSpPr>
        <p:spPr>
          <a:xfrm>
            <a:off x="0" y="529444"/>
            <a:ext cx="219205" cy="4614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B13E5CB3-89F6-4646-82F5-CEB1891A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5486400" cy="815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13E39CD4-5B0C-AA42-8859-9A5A107D5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188" y="1943661"/>
            <a:ext cx="5486400" cy="26154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de-DE"/>
              <a:t>Mastertextformat bearbeiten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083662B9-E6DA-AF41-9D48-DB67ED4BD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4B8978-722E-4ABA-96CF-F6A1EF24166D}" type="datetime1">
              <a:rPr lang="de-DE" smtClean="0"/>
              <a:t>22.03.2024</a:t>
            </a:fld>
            <a:endParaRPr lang="de-DE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F459D47-1EBA-0D40-8960-F37EB280D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8F9C7F7-BE2D-F74F-8F07-5C98D5DB7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2B1D9D4-37EF-BE43-A8C8-F8F995311BD4}"/>
              </a:ext>
            </a:extLst>
          </p:cNvPr>
          <p:cNvSpPr/>
          <p:nvPr userDrawn="1"/>
        </p:nvSpPr>
        <p:spPr>
          <a:xfrm>
            <a:off x="0" y="1906"/>
            <a:ext cx="219205" cy="5275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E93A451-8F73-7049-9B26-251A6FFA494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0772" y="222784"/>
            <a:ext cx="1311428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4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9" r:id="rId3"/>
    <p:sldLayoutId id="2147483670" r:id="rId4"/>
    <p:sldLayoutId id="2147483671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488" userDrawn="1">
          <p15:clr>
            <a:srgbClr val="F26B43"/>
          </p15:clr>
        </p15:guide>
        <p15:guide id="3" pos="383" userDrawn="1">
          <p15:clr>
            <a:srgbClr val="F26B43"/>
          </p15:clr>
        </p15:guide>
        <p15:guide id="4" pos="2925" userDrawn="1">
          <p15:clr>
            <a:srgbClr val="F26B43"/>
          </p15:clr>
        </p15:guide>
        <p15:guide id="6" orient="horz" pos="548" userDrawn="1">
          <p15:clr>
            <a:srgbClr val="F26B43"/>
          </p15:clr>
        </p15:guide>
        <p15:guide id="7" orient="horz" pos="1224" userDrawn="1">
          <p15:clr>
            <a:srgbClr val="F26B43"/>
          </p15:clr>
        </p15:guide>
        <p15:guide id="8" orient="horz" pos="30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ngress.eular.org/resources.cf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ccount-congress.eular.org/Home/Index/Accoun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488824F-BACC-5C43-AA82-DCA896346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77" y="917895"/>
            <a:ext cx="6792598" cy="2825389"/>
          </a:xfrm>
        </p:spPr>
        <p:txBody>
          <a:bodyPr/>
          <a:lstStyle/>
          <a:p>
            <a:r>
              <a:rPr lang="de-DE" dirty="0">
                <a:latin typeface="Arial"/>
                <a:cs typeface="Arial"/>
              </a:rPr>
              <a:t>EULAR 2024</a:t>
            </a:r>
            <a:br>
              <a:rPr lang="de-DE" dirty="0">
                <a:latin typeface="Arial"/>
                <a:cs typeface="Arial"/>
              </a:rPr>
            </a:br>
            <a:br>
              <a:rPr lang="de-DE" dirty="0">
                <a:latin typeface="Arial"/>
                <a:cs typeface="Arial"/>
              </a:rPr>
            </a:br>
            <a:r>
              <a:rPr lang="de-DE" dirty="0" err="1">
                <a:latin typeface="Arial"/>
                <a:cs typeface="Arial"/>
              </a:rPr>
              <a:t>How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to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upload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your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presentations</a:t>
            </a:r>
            <a:r>
              <a:rPr lang="de-DE" dirty="0">
                <a:latin typeface="Arial"/>
                <a:cs typeface="Arial"/>
              </a:rPr>
              <a:t> </a:t>
            </a:r>
            <a:br>
              <a:rPr lang="de-DE" dirty="0">
                <a:latin typeface="Arial"/>
                <a:cs typeface="Arial"/>
              </a:rPr>
            </a:br>
            <a:r>
              <a:rPr lang="de-DE" dirty="0">
                <a:latin typeface="Arial"/>
                <a:cs typeface="Arial"/>
              </a:rPr>
              <a:t>Poster Tour / Viewing </a:t>
            </a:r>
            <a:r>
              <a:rPr lang="de-DE" dirty="0" err="1">
                <a:latin typeface="Arial"/>
                <a:cs typeface="Arial"/>
              </a:rPr>
              <a:t>Presentations</a:t>
            </a:r>
            <a:br>
              <a:rPr lang="de-DE" dirty="0">
                <a:latin typeface="Arial"/>
                <a:cs typeface="Arial"/>
              </a:rPr>
            </a:b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64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9: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Upload your presentation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575910-F05A-28C6-245A-73587BA0A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31" y="1376062"/>
            <a:ext cx="4182055" cy="20951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C3A1115-69E4-FA69-70C0-7D6DBAC678E5}"/>
              </a:ext>
            </a:extLst>
          </p:cNvPr>
          <p:cNvGrpSpPr/>
          <p:nvPr/>
        </p:nvGrpSpPr>
        <p:grpSpPr>
          <a:xfrm>
            <a:off x="708348" y="3153103"/>
            <a:ext cx="2111427" cy="1031121"/>
            <a:chOff x="708348" y="3050759"/>
            <a:chExt cx="2294028" cy="1133465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C1220523-168D-7F21-B6D1-F41365D0E0EA}"/>
                </a:ext>
              </a:extLst>
            </p:cNvPr>
            <p:cNvSpPr/>
            <p:nvPr/>
          </p:nvSpPr>
          <p:spPr>
            <a:xfrm rot="19032880">
              <a:off x="1853402" y="3050759"/>
              <a:ext cx="1148974" cy="514268"/>
            </a:xfrm>
            <a:prstGeom prst="rightArrow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7370D1-B0BF-0DA0-B317-4664490E180F}"/>
                </a:ext>
              </a:extLst>
            </p:cNvPr>
            <p:cNvSpPr/>
            <p:nvPr/>
          </p:nvSpPr>
          <p:spPr>
            <a:xfrm>
              <a:off x="708348" y="3488802"/>
              <a:ext cx="1475653" cy="695422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/>
                <a:t>Here you can see your presentation details </a:t>
              </a:r>
              <a:endParaRPr lang="en-CH" sz="120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4F7837F-B702-C2DC-BFB9-1E365420E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399" y="3545053"/>
            <a:ext cx="6152746" cy="140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8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10: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Wait for the upload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F733E9-FA69-FE8E-1B37-7CA217A1057B}"/>
              </a:ext>
            </a:extLst>
          </p:cNvPr>
          <p:cNvGrpSpPr/>
          <p:nvPr/>
        </p:nvGrpSpPr>
        <p:grpSpPr>
          <a:xfrm>
            <a:off x="1328965" y="2008977"/>
            <a:ext cx="6850022" cy="1864835"/>
            <a:chOff x="1333470" y="2283748"/>
            <a:chExt cx="6850022" cy="18648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A5469F-1B8A-20A4-D114-E37C048F7B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690" t="3395" r="1376" b="2922"/>
            <a:stretch/>
          </p:blipFill>
          <p:spPr>
            <a:xfrm>
              <a:off x="1333470" y="2283748"/>
              <a:ext cx="6477059" cy="186483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7FA647-D209-8D5B-BABF-4DCBDA8459B0}"/>
                </a:ext>
              </a:extLst>
            </p:cNvPr>
            <p:cNvSpPr/>
            <p:nvPr/>
          </p:nvSpPr>
          <p:spPr>
            <a:xfrm>
              <a:off x="6306207" y="2283748"/>
              <a:ext cx="1877285" cy="862343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Upload time depends on file size </a:t>
              </a:r>
              <a:endParaRPr lang="en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46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10: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Confirm upload status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B343A0-2329-479F-C372-95E2E55D4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50" y="1917724"/>
            <a:ext cx="8162299" cy="1690327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399BCD8-FB47-C1F2-0270-0847B4C423FD}"/>
              </a:ext>
            </a:extLst>
          </p:cNvPr>
          <p:cNvSpPr/>
          <p:nvPr/>
        </p:nvSpPr>
        <p:spPr>
          <a:xfrm rot="8202014">
            <a:off x="1846816" y="3463909"/>
            <a:ext cx="513506" cy="936922"/>
          </a:xfrm>
          <a:prstGeom prst="downArrow">
            <a:avLst/>
          </a:prstGeom>
          <a:solidFill>
            <a:srgbClr val="05FB34"/>
          </a:solidFill>
          <a:ln>
            <a:solidFill>
              <a:srgbClr val="05FB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28053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11: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Check the preview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D4D0FC-CE86-4D9B-96F8-D1313F588B94}"/>
              </a:ext>
            </a:extLst>
          </p:cNvPr>
          <p:cNvGrpSpPr/>
          <p:nvPr/>
        </p:nvGrpSpPr>
        <p:grpSpPr>
          <a:xfrm>
            <a:off x="480399" y="1446794"/>
            <a:ext cx="8231801" cy="2767738"/>
            <a:chOff x="480399" y="1433281"/>
            <a:chExt cx="8231801" cy="27677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7FC1C2-417C-C74D-D056-8BA6974A4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99" y="1495452"/>
              <a:ext cx="5440048" cy="270556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E4D19A-543A-8507-5217-D781F0F8A8A9}"/>
                </a:ext>
              </a:extLst>
            </p:cNvPr>
            <p:cNvSpPr/>
            <p:nvPr/>
          </p:nvSpPr>
          <p:spPr>
            <a:xfrm>
              <a:off x="6854468" y="1433281"/>
              <a:ext cx="1857732" cy="1025364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1. Click through to the preview page and proofread your presentation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C28E31-3B41-894F-56C2-37B0207D3272}"/>
              </a:ext>
            </a:extLst>
          </p:cNvPr>
          <p:cNvGrpSpPr/>
          <p:nvPr/>
        </p:nvGrpSpPr>
        <p:grpSpPr>
          <a:xfrm>
            <a:off x="4589883" y="3328777"/>
            <a:ext cx="4122317" cy="1281323"/>
            <a:chOff x="4589883" y="3328777"/>
            <a:chExt cx="4122317" cy="12813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5C6125-0C63-A749-BE11-1A70510C8F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197" t="27521"/>
            <a:stretch/>
          </p:blipFill>
          <p:spPr>
            <a:xfrm>
              <a:off x="4589883" y="3328777"/>
              <a:ext cx="1396642" cy="76864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D538AA-7D21-E47A-5049-69927043BD4C}"/>
                </a:ext>
              </a:extLst>
            </p:cNvPr>
            <p:cNvSpPr/>
            <p:nvPr/>
          </p:nvSpPr>
          <p:spPr>
            <a:xfrm>
              <a:off x="6854468" y="3584736"/>
              <a:ext cx="1857732" cy="1025364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2. If you’re happy, press submit!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16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E805A-99C2-452F-8A16-7541D06AF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1B97950-CBE9-446C-B1A9-B1F0AB0D15AE}"/>
              </a:ext>
            </a:extLst>
          </p:cNvPr>
          <p:cNvSpPr txBox="1">
            <a:spLocks/>
          </p:cNvSpPr>
          <p:nvPr/>
        </p:nvSpPr>
        <p:spPr>
          <a:xfrm>
            <a:off x="342136" y="692549"/>
            <a:ext cx="2855989" cy="36292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8A110260-175A-4CEE-0B49-0890CFFE1A3C}"/>
              </a:ext>
            </a:extLst>
          </p:cNvPr>
          <p:cNvSpPr/>
          <p:nvPr/>
        </p:nvSpPr>
        <p:spPr>
          <a:xfrm rot="20432823">
            <a:off x="512010" y="127726"/>
            <a:ext cx="3107153" cy="2259951"/>
          </a:xfrm>
          <a:prstGeom prst="irregularSeal2">
            <a:avLst/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Finished!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296405-7968-8F7A-D055-06BEF1E3E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868" y="1819532"/>
            <a:ext cx="2360932" cy="1946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9EF4E0-E769-60B5-461D-9928DBC7C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736" y="1663385"/>
            <a:ext cx="2590524" cy="181673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387C55-5E3D-04D3-39F4-3C8F1EE98A1C}"/>
              </a:ext>
            </a:extLst>
          </p:cNvPr>
          <p:cNvSpPr/>
          <p:nvPr/>
        </p:nvSpPr>
        <p:spPr>
          <a:xfrm>
            <a:off x="5997492" y="3480115"/>
            <a:ext cx="2750117" cy="1301750"/>
          </a:xfrm>
          <a:prstGeom prst="rect">
            <a:avLst/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You can always view, edit and reupload your presentation! </a:t>
            </a:r>
          </a:p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(until 24 hours before your presentation) </a:t>
            </a:r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6DA40B4F-CF1E-E35A-3F1D-3D55EEEA8177}"/>
              </a:ext>
            </a:extLst>
          </p:cNvPr>
          <p:cNvSpPr/>
          <p:nvPr/>
        </p:nvSpPr>
        <p:spPr>
          <a:xfrm rot="11094104">
            <a:off x="7115788" y="2263622"/>
            <a:ext cx="324658" cy="956205"/>
          </a:xfrm>
          <a:prstGeom prst="downArrow">
            <a:avLst/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5382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29796" y="442593"/>
            <a:ext cx="470260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1: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GB" sz="2000" b="1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 template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7639F-9A75-4DA4-3DF9-973C061330F3}"/>
              </a:ext>
            </a:extLst>
          </p:cNvPr>
          <p:cNvSpPr txBox="1"/>
          <p:nvPr/>
        </p:nvSpPr>
        <p:spPr>
          <a:xfrm>
            <a:off x="661525" y="1635231"/>
            <a:ext cx="7910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to: </a:t>
            </a:r>
            <a:r>
              <a:rPr lang="en-CH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https://congress.eular.org/resources.cfm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download the </a:t>
            </a:r>
            <a:r>
              <a:rPr lang="en-GB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template </a:t>
            </a:r>
            <a:endParaRPr lang="en-CH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8A014-6097-2CCD-9C81-923C9F488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591" y="2571750"/>
            <a:ext cx="5974909" cy="235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29797" y="442593"/>
            <a:ext cx="5584676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Add your presentation to the template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805696-E5B2-CDCB-4973-0090D01F9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427" y="1413101"/>
            <a:ext cx="6345146" cy="364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7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8214-A85A-30FF-A262-24283765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79" y="1756638"/>
            <a:ext cx="7863176" cy="815112"/>
          </a:xfrm>
        </p:spPr>
        <p:txBody>
          <a:bodyPr/>
          <a:lstStyle/>
          <a:p>
            <a:r>
              <a:rPr lang="de-CH" sz="1800"/>
              <a:t>Link </a:t>
            </a:r>
            <a:r>
              <a:rPr lang="de-CH" sz="1800" err="1"/>
              <a:t>to</a:t>
            </a:r>
            <a:r>
              <a:rPr lang="de-CH" sz="1800"/>
              <a:t> log in </a:t>
            </a:r>
            <a:r>
              <a:rPr lang="de-CH" sz="1800" err="1"/>
              <a:t>to</a:t>
            </a:r>
            <a:r>
              <a:rPr lang="de-CH" sz="1800"/>
              <a:t> </a:t>
            </a:r>
            <a:r>
              <a:rPr lang="de-CH" sz="1800" err="1"/>
              <a:t>the</a:t>
            </a:r>
            <a:r>
              <a:rPr lang="de-CH" sz="1800"/>
              <a:t> Congress </a:t>
            </a:r>
            <a:r>
              <a:rPr lang="de-CH" sz="1800" err="1"/>
              <a:t>Platform</a:t>
            </a:r>
            <a:r>
              <a:rPr lang="de-CH" sz="1800"/>
              <a:t>:</a:t>
            </a:r>
            <a:br>
              <a:rPr lang="de-CH" sz="1800"/>
            </a:br>
            <a:r>
              <a:rPr lang="en-GB" sz="1800">
                <a:hlinkClick r:id="rId2"/>
              </a:rPr>
              <a:t>https://account-congress.eular.org/Home/Index/Account - </a:t>
            </a:r>
            <a:endParaRPr lang="en-CH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CA38E-06C6-5593-2D34-A3300A932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46577F-9897-C4FE-CECE-7040682C91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653" r="26250" b="5185"/>
          <a:stretch/>
        </p:blipFill>
        <p:spPr>
          <a:xfrm>
            <a:off x="686017" y="2387342"/>
            <a:ext cx="6743700" cy="1714639"/>
          </a:xfrm>
          <a:prstGeom prst="rect">
            <a:avLst/>
          </a:prstGeom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628900B9-DF9A-FD77-3B95-AA5BA8346B5D}"/>
              </a:ext>
            </a:extLst>
          </p:cNvPr>
          <p:cNvSpPr/>
          <p:nvPr/>
        </p:nvSpPr>
        <p:spPr>
          <a:xfrm>
            <a:off x="529796" y="442593"/>
            <a:ext cx="5367621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3: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Log into your EULAR Congress account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6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61771" y="325476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4: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Upload content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6F839-EF46-979A-5FCA-23196ABA24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9" r="7242"/>
          <a:stretch/>
        </p:blipFill>
        <p:spPr>
          <a:xfrm>
            <a:off x="579131" y="1606022"/>
            <a:ext cx="8112484" cy="2628405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505DF696-E0F1-23E0-359F-F22DE6B6E13D}"/>
              </a:ext>
            </a:extLst>
          </p:cNvPr>
          <p:cNvSpPr/>
          <p:nvPr/>
        </p:nvSpPr>
        <p:spPr>
          <a:xfrm rot="2296221">
            <a:off x="5427841" y="1298619"/>
            <a:ext cx="752241" cy="1292772"/>
          </a:xfrm>
          <a:prstGeom prst="downArrow">
            <a:avLst/>
          </a:prstGeom>
          <a:solidFill>
            <a:srgbClr val="62238D"/>
          </a:solidFill>
          <a:ln>
            <a:solidFill>
              <a:srgbClr val="622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960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5: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Read the guidelines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9CC1D-A5EA-954F-1340-F9C423980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45"/>
          <a:stretch/>
        </p:blipFill>
        <p:spPr>
          <a:xfrm>
            <a:off x="338520" y="1688429"/>
            <a:ext cx="8730872" cy="211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9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6: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Update your profile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EE7AE-C5B5-0DAB-0C4B-2C083892B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31" y="1495452"/>
            <a:ext cx="5772956" cy="164805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3804DBE-A045-4669-915E-A833EBA514D0}"/>
              </a:ext>
            </a:extLst>
          </p:cNvPr>
          <p:cNvSpPr/>
          <p:nvPr/>
        </p:nvSpPr>
        <p:spPr>
          <a:xfrm>
            <a:off x="5593502" y="2437172"/>
            <a:ext cx="2689249" cy="1412670"/>
          </a:xfrm>
          <a:prstGeom prst="ellipse">
            <a:avLst/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This will be visible on the public programme!!</a:t>
            </a:r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0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7B8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7: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Accept webcasting policy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B32C06-5FD4-AB72-FE58-1E9F22B2A710}"/>
              </a:ext>
            </a:extLst>
          </p:cNvPr>
          <p:cNvSpPr txBox="1"/>
          <p:nvPr/>
        </p:nvSpPr>
        <p:spPr>
          <a:xfrm>
            <a:off x="783514" y="4282342"/>
            <a:ext cx="7432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For more information on the full EULAR Webcasting Policy, you can click on “Download” to read.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5F777D-F930-A856-023D-B7D150263093}"/>
              </a:ext>
            </a:extLst>
          </p:cNvPr>
          <p:cNvSpPr txBox="1"/>
          <p:nvPr/>
        </p:nvSpPr>
        <p:spPr>
          <a:xfrm>
            <a:off x="855585" y="1382304"/>
            <a:ext cx="7496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EULAR needs an exclusive license during the onsite congress (12-15 June 2024) and a non-exclusive license for the on-demand platform to your presentation, including slides, images, videos, voices etc.</a:t>
            </a:r>
            <a:endParaRPr lang="en-CH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9BE7AD-E657-63BD-3532-9233736B9DA6}"/>
              </a:ext>
            </a:extLst>
          </p:cNvPr>
          <p:cNvGrpSpPr/>
          <p:nvPr/>
        </p:nvGrpSpPr>
        <p:grpSpPr>
          <a:xfrm>
            <a:off x="579131" y="2021701"/>
            <a:ext cx="4944202" cy="907426"/>
            <a:chOff x="818719" y="2723526"/>
            <a:chExt cx="4944202" cy="90742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4CAE0D4-8831-C427-F179-7D3CDAB140AD}"/>
                </a:ext>
              </a:extLst>
            </p:cNvPr>
            <p:cNvGrpSpPr/>
            <p:nvPr/>
          </p:nvGrpSpPr>
          <p:grpSpPr>
            <a:xfrm>
              <a:off x="818719" y="2841507"/>
              <a:ext cx="4944202" cy="789445"/>
              <a:chOff x="1602491" y="2778066"/>
              <a:chExt cx="4944202" cy="78944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F1C9D5F-39F7-6C39-3DC1-587FC1F06D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2470" r="62956" b="28178"/>
              <a:stretch/>
            </p:blipFill>
            <p:spPr>
              <a:xfrm>
                <a:off x="1602491" y="2778066"/>
                <a:ext cx="4944202" cy="690348"/>
              </a:xfrm>
              <a:prstGeom prst="rect">
                <a:avLst/>
              </a:prstGeom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D3333A1-E807-1477-3C4F-2B1D83F5771D}"/>
                  </a:ext>
                </a:extLst>
              </p:cNvPr>
              <p:cNvSpPr/>
              <p:nvPr/>
            </p:nvSpPr>
            <p:spPr>
              <a:xfrm>
                <a:off x="1707180" y="3046664"/>
                <a:ext cx="612604" cy="52084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5E5359-E3F3-6F40-60C6-D323C3538E59}"/>
                </a:ext>
              </a:extLst>
            </p:cNvPr>
            <p:cNvSpPr txBox="1"/>
            <p:nvPr/>
          </p:nvSpPr>
          <p:spPr>
            <a:xfrm>
              <a:off x="1161337" y="2723526"/>
              <a:ext cx="1617091" cy="235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baseline="30000">
                  <a:latin typeface="Arial" panose="020B0604020202020204" pitchFamily="34" charset="0"/>
                  <a:cs typeface="Arial" panose="020B0604020202020204" pitchFamily="34" charset="0"/>
                </a:rPr>
                <a:t>1st Download the license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5A4EC5-4DE5-ACBB-9D83-EC7DFD20D497}"/>
              </a:ext>
            </a:extLst>
          </p:cNvPr>
          <p:cNvGrpSpPr/>
          <p:nvPr/>
        </p:nvGrpSpPr>
        <p:grpSpPr>
          <a:xfrm>
            <a:off x="3101894" y="3171328"/>
            <a:ext cx="5325218" cy="785335"/>
            <a:chOff x="2538840" y="3408431"/>
            <a:chExt cx="5325218" cy="78533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66290B-003A-3B90-346C-D60B6FC023AA}"/>
                </a:ext>
              </a:extLst>
            </p:cNvPr>
            <p:cNvGrpSpPr/>
            <p:nvPr/>
          </p:nvGrpSpPr>
          <p:grpSpPr>
            <a:xfrm>
              <a:off x="2538840" y="3431660"/>
              <a:ext cx="5325218" cy="762106"/>
              <a:chOff x="2625595" y="3100937"/>
              <a:chExt cx="5325218" cy="76210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D4A0861-AC6E-85C9-75CA-994D974E31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5595" y="3100937"/>
                <a:ext cx="5325218" cy="762106"/>
              </a:xfrm>
              <a:prstGeom prst="rect">
                <a:avLst/>
              </a:prstGeom>
            </p:spPr>
          </p:pic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B528A16-AC78-80EC-0B31-BD5630684DCF}"/>
                  </a:ext>
                </a:extLst>
              </p:cNvPr>
              <p:cNvSpPr/>
              <p:nvPr/>
            </p:nvSpPr>
            <p:spPr>
              <a:xfrm>
                <a:off x="7282065" y="3332563"/>
                <a:ext cx="569163" cy="29885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B7C43F-9E1F-BABA-5454-AC4906821E21}"/>
                </a:ext>
              </a:extLst>
            </p:cNvPr>
            <p:cNvSpPr txBox="1"/>
            <p:nvPr/>
          </p:nvSpPr>
          <p:spPr>
            <a:xfrm>
              <a:off x="2875109" y="3408431"/>
              <a:ext cx="1936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800" b="1" baseline="3000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GB" sz="800" b="1">
                  <a:latin typeface="Arial" panose="020B0604020202020204" pitchFamily="34" charset="0"/>
                  <a:cs typeface="Arial" panose="020B0604020202020204" pitchFamily="34" charset="0"/>
                </a:rPr>
                <a:t> Tick the box to show you accept </a:t>
              </a:r>
              <a:endParaRPr lang="en-CH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675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31997" y="347732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7B8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8: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Fill in the form and upload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3F7AB2-50C8-BA4D-CA06-9F624803B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99" y="1495452"/>
            <a:ext cx="2955600" cy="32255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8552B9-B854-CA1A-524A-23CDE17FA6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8" t="-17713" r="20682" b="17713"/>
          <a:stretch/>
        </p:blipFill>
        <p:spPr>
          <a:xfrm>
            <a:off x="6311368" y="2038874"/>
            <a:ext cx="2220029" cy="13159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FBDC89-1EC9-8D2D-EB9F-F6638E4FA1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73"/>
          <a:stretch/>
        </p:blipFill>
        <p:spPr>
          <a:xfrm>
            <a:off x="3334388" y="3425993"/>
            <a:ext cx="2701760" cy="69542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803D44E-4442-EC27-E966-01D5194AC6E3}"/>
              </a:ext>
            </a:extLst>
          </p:cNvPr>
          <p:cNvGrpSpPr/>
          <p:nvPr/>
        </p:nvGrpSpPr>
        <p:grpSpPr>
          <a:xfrm>
            <a:off x="3948246" y="1691163"/>
            <a:ext cx="1538714" cy="1828626"/>
            <a:chOff x="6605057" y="2257558"/>
            <a:chExt cx="1538714" cy="1828626"/>
          </a:xfrm>
        </p:grpSpPr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FECAC3BE-521F-D5CF-73C8-539C765DE5B3}"/>
                </a:ext>
              </a:extLst>
            </p:cNvPr>
            <p:cNvSpPr/>
            <p:nvPr/>
          </p:nvSpPr>
          <p:spPr>
            <a:xfrm>
              <a:off x="7144238" y="2705124"/>
              <a:ext cx="460353" cy="1381060"/>
            </a:xfrm>
            <a:prstGeom prst="downArrow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076561C-A69A-0523-9B97-A3BE7EA6D673}"/>
                </a:ext>
              </a:extLst>
            </p:cNvPr>
            <p:cNvSpPr/>
            <p:nvPr/>
          </p:nvSpPr>
          <p:spPr>
            <a:xfrm>
              <a:off x="6605057" y="2257558"/>
              <a:ext cx="1538714" cy="695422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Click here to start your submission </a:t>
              </a:r>
              <a:endParaRPr lang="en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5647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baa71275-b961-49a9-8dae-5bc01dead057"/>
</p:tagLst>
</file>

<file path=ppt/theme/theme1.xml><?xml version="1.0" encoding="utf-8"?>
<a:theme xmlns:a="http://schemas.openxmlformats.org/drawingml/2006/main" name="Office">
  <a:themeElements>
    <a:clrScheme name="PPT_EULAR_QOC">
      <a:dk1>
        <a:srgbClr val="505050"/>
      </a:dk1>
      <a:lt1>
        <a:srgbClr val="FFFFFF"/>
      </a:lt1>
      <a:dk2>
        <a:srgbClr val="000000"/>
      </a:dk2>
      <a:lt2>
        <a:srgbClr val="0057B8"/>
      </a:lt2>
      <a:accent1>
        <a:srgbClr val="7FABE5"/>
      </a:accent1>
      <a:accent2>
        <a:srgbClr val="ED6D05"/>
      </a:accent2>
      <a:accent3>
        <a:srgbClr val="BEBEBE"/>
      </a:accent3>
      <a:accent4>
        <a:srgbClr val="DCDCDC"/>
      </a:accent4>
      <a:accent5>
        <a:srgbClr val="7F7E7E"/>
      </a:accent5>
      <a:accent6>
        <a:srgbClr val="0057B8"/>
      </a:accent6>
      <a:hlink>
        <a:srgbClr val="6E6E6F"/>
      </a:hlink>
      <a:folHlink>
        <a:srgbClr val="0057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PPT_EULAR_QOC">
      <a:dk1>
        <a:srgbClr val="505050"/>
      </a:dk1>
      <a:lt1>
        <a:srgbClr val="FFFFFF"/>
      </a:lt1>
      <a:dk2>
        <a:srgbClr val="000000"/>
      </a:dk2>
      <a:lt2>
        <a:srgbClr val="0057B8"/>
      </a:lt2>
      <a:accent1>
        <a:srgbClr val="7FABE5"/>
      </a:accent1>
      <a:accent2>
        <a:srgbClr val="ED6D05"/>
      </a:accent2>
      <a:accent3>
        <a:srgbClr val="BEBEBE"/>
      </a:accent3>
      <a:accent4>
        <a:srgbClr val="DCDCDC"/>
      </a:accent4>
      <a:accent5>
        <a:srgbClr val="7F7E7E"/>
      </a:accent5>
      <a:accent6>
        <a:srgbClr val="0057B8"/>
      </a:accent6>
      <a:hlink>
        <a:srgbClr val="6E6E6F"/>
      </a:hlink>
      <a:folHlink>
        <a:srgbClr val="0057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E4C9AA7D0504282C61AC36231AD8E" ma:contentTypeVersion="17" ma:contentTypeDescription="Create a new document." ma:contentTypeScope="" ma:versionID="2f4c7d870eecfa01912162905c6d9fe8">
  <xsd:schema xmlns:xsd="http://www.w3.org/2001/XMLSchema" xmlns:xs="http://www.w3.org/2001/XMLSchema" xmlns:p="http://schemas.microsoft.com/office/2006/metadata/properties" xmlns:ns2="f48818f4-1121-40c9-bfb4-22c8bdf8d6f1" xmlns:ns3="b0145573-5661-4b32-be0d-e46cc062dc01" targetNamespace="http://schemas.microsoft.com/office/2006/metadata/properties" ma:root="true" ma:fieldsID="981eefe92a849bb4a01d0e627e4f0b3b" ns2:_="" ns3:_="">
    <xsd:import namespace="f48818f4-1121-40c9-bfb4-22c8bdf8d6f1"/>
    <xsd:import namespace="b0145573-5661-4b32-be0d-e46cc062d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_x0032_0230919Groups" minOccurs="0"/>
                <xsd:element ref="ns2:Done_x003f_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8818f4-1121-40c9-bfb4-22c8bdf8d6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77c7a08-74fa-4fc5-bee0-fca4584c7b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0032_0230919Groups" ma:index="21" nillable="true" ma:displayName="Groups" ma:description="The group assigned this proposal " ma:format="Dropdown" ma:internalName="_x0032_0230919Groups">
      <xsd:simpleType>
        <xsd:restriction base="dms:Choice">
          <xsd:enumeration value="Group 1"/>
          <xsd:enumeration value="Group 2"/>
          <xsd:enumeration value="Group 3"/>
          <xsd:enumeration value="Group 4"/>
          <xsd:enumeration value="Not selected"/>
        </xsd:restriction>
      </xsd:simpleType>
    </xsd:element>
    <xsd:element name="Done_x003f_" ma:index="22" nillable="true" ma:displayName="Done?" ma:default="0" ma:format="Dropdown" ma:internalName="Done_x003f_">
      <xsd:simpleType>
        <xsd:restriction base="dms:Boolea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45573-5661-4b32-be0d-e46cc062dc0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5cef8f3-bd94-47ee-a7a1-74395b06f89f}" ma:internalName="TaxCatchAll" ma:showField="CatchAllData" ma:web="b0145573-5661-4b32-be0d-e46cc062dc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0145573-5661-4b32-be0d-e46cc062dc01">
      <UserInfo>
        <DisplayName/>
        <AccountId xsi:nil="true"/>
        <AccountType/>
      </UserInfo>
    </SharedWithUsers>
    <MediaLengthInSeconds xmlns="f48818f4-1121-40c9-bfb4-22c8bdf8d6f1" xsi:nil="true"/>
    <TaxCatchAll xmlns="b0145573-5661-4b32-be0d-e46cc062dc01" xsi:nil="true"/>
    <lcf76f155ced4ddcb4097134ff3c332f xmlns="f48818f4-1121-40c9-bfb4-22c8bdf8d6f1">
      <Terms xmlns="http://schemas.microsoft.com/office/infopath/2007/PartnerControls"/>
    </lcf76f155ced4ddcb4097134ff3c332f>
    <Done_x003f_ xmlns="f48818f4-1121-40c9-bfb4-22c8bdf8d6f1">false</Done_x003f_>
    <_x0032_0230919Groups xmlns="f48818f4-1121-40c9-bfb4-22c8bdf8d6f1" xsi:nil="true"/>
  </documentManagement>
</p:properties>
</file>

<file path=customXml/itemProps1.xml><?xml version="1.0" encoding="utf-8"?>
<ds:datastoreItem xmlns:ds="http://schemas.openxmlformats.org/officeDocument/2006/customXml" ds:itemID="{DCB09836-A66F-4F75-9553-E5DE7F4C3C2D}">
  <ds:schemaRefs>
    <ds:schemaRef ds:uri="b0145573-5661-4b32-be0d-e46cc062dc01"/>
    <ds:schemaRef ds:uri="f48818f4-1121-40c9-bfb4-22c8bdf8d6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E4CEBEE-F15C-427F-A18A-09315B6DC8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F2187E-7258-48BF-BC5B-230144716B47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b0145573-5661-4b32-be0d-e46cc062dc01"/>
    <ds:schemaRef ds:uri="http://schemas.microsoft.com/office/2006/documentManagement/types"/>
    <ds:schemaRef ds:uri="http://schemas.microsoft.com/office/2006/metadata/properties"/>
    <ds:schemaRef ds:uri="f48818f4-1121-40c9-bfb4-22c8bdf8d6f1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312</Words>
  <Application>Microsoft Office PowerPoint</Application>
  <PresentationFormat>On-screen Show (16:9)</PresentationFormat>
  <Paragraphs>74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Office</vt:lpstr>
      <vt:lpstr>Benutzerdefiniertes Design</vt:lpstr>
      <vt:lpstr>EULAR 2024  How to upload your presentations  Poster Tour / Viewing Presentations </vt:lpstr>
      <vt:lpstr>PowerPoint Presentation</vt:lpstr>
      <vt:lpstr>PowerPoint Presentation</vt:lpstr>
      <vt:lpstr>Link to log in to the Congress Platform: https://account-congress.eular.org/Home/Index/Account 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Dr. Tyler Maher</cp:lastModifiedBy>
  <cp:revision>1</cp:revision>
  <cp:lastPrinted>2021-01-07T16:45:01Z</cp:lastPrinted>
  <dcterms:created xsi:type="dcterms:W3CDTF">2020-05-15T07:47:43Z</dcterms:created>
  <dcterms:modified xsi:type="dcterms:W3CDTF">2024-03-22T13:43:29Z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0x010100CBFE4C9AA7D0504282C61AC36231AD8E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MediaServiceImageTags">
    <vt:lpwstr/>
  </property>
  <property fmtid="{D5CDD505-2E9C-101B-9397-08002B2CF9AE}" pid="9" name="Order">
    <vt:r8>400800</vt:r8>
  </property>
  <property fmtid="{D5CDD505-2E9C-101B-9397-08002B2CF9AE}" pid="10" name="TriggerFlowInfo">
    <vt:lpwstr/>
  </property>
</Properties>
</file>